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267" r:id="rId4"/>
    <p:sldId id="279" r:id="rId5"/>
    <p:sldId id="272" r:id="rId6"/>
    <p:sldId id="280" r:id="rId7"/>
    <p:sldId id="281" r:id="rId8"/>
    <p:sldId id="282" r:id="rId9"/>
    <p:sldId id="283" r:id="rId10"/>
    <p:sldId id="284" r:id="rId11"/>
    <p:sldId id="28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7" userDrawn="1">
          <p15:clr>
            <a:srgbClr val="A4A3A4"/>
          </p15:clr>
        </p15:guide>
        <p15:guide id="2" pos="52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613A"/>
    <a:srgbClr val="0F2B17"/>
    <a:srgbClr val="EEF4EC"/>
    <a:srgbClr val="E1EBDD"/>
    <a:srgbClr val="DCA84E"/>
    <a:srgbClr val="82A55A"/>
    <a:srgbClr val="000000"/>
    <a:srgbClr val="DCA7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5226" autoAdjust="0"/>
  </p:normalViewPr>
  <p:slideViewPr>
    <p:cSldViewPr snapToGrid="0" showGuides="1">
      <p:cViewPr varScale="1">
        <p:scale>
          <a:sx n="82" d="100"/>
          <a:sy n="82" d="100"/>
        </p:scale>
        <p:origin x="672" y="58"/>
      </p:cViewPr>
      <p:guideLst>
        <p:guide orient="horz" pos="187"/>
        <p:guide pos="529"/>
      </p:guideLst>
    </p:cSldViewPr>
  </p:slideViewPr>
  <p:outlineViewPr>
    <p:cViewPr>
      <p:scale>
        <a:sx n="33" d="100"/>
        <a:sy n="33" d="100"/>
      </p:scale>
      <p:origin x="0" y="-3043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DAD7A-6FD8-45A1-8C32-9DF9A231F664}" type="datetimeFigureOut">
              <a:rPr lang="en-CA" smtClean="0"/>
              <a:t>2024-05-06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ED639-2252-4D72-85E7-35786FB9A77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299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8ED639-2252-4D72-85E7-35786FB9A77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2675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8ED639-2252-4D72-85E7-35786FB9A77C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8706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8ED639-2252-4D72-85E7-35786FB9A77C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3323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8ED639-2252-4D72-85E7-35786FB9A77C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6905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8ED639-2252-4D72-85E7-35786FB9A77C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5651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Generational benefits</a:t>
            </a:r>
          </a:p>
          <a:p>
            <a:r>
              <a:rPr lang="en-US" dirty="0"/>
              <a:t>Benefits </a:t>
            </a:r>
            <a:r>
              <a:rPr lang="en-US"/>
              <a:t>for decades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8ED639-2252-4D72-85E7-35786FB9A77C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8558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FADB2-E405-FDC9-261F-ED7CFCCFE4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36814C-4B97-1A39-F7E3-B457BD6541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6364A-2C8D-6E60-52DD-816050062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AC10-CCFC-4AD6-9658-D001893A4658}" type="datetimeFigureOut">
              <a:rPr lang="en-CA" smtClean="0"/>
              <a:t>2024-05-06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81DEA1-3C96-DECE-B821-68C5E860E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83387-2DA2-997D-5155-F6F776602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F4EE-B2C7-4358-8CCE-260C42A20D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00540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72801-A41F-87E7-4F2C-6F7596B59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C22E45-9372-952D-C596-11521E36DB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BA520-F316-2398-B05D-DD9094B53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AC10-CCFC-4AD6-9658-D001893A4658}" type="datetimeFigureOut">
              <a:rPr lang="en-CA" smtClean="0"/>
              <a:t>2024-05-06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68D044-F695-B382-C75C-15CE604CE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ABC55-1328-C047-2942-39211D0AC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F4EE-B2C7-4358-8CCE-260C42A20D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2325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E6370B-E73A-BC64-70E9-8E787C2440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B2FED8-E740-86AF-46CF-2C4F6654E0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EF5EA0-1A93-D97F-8B63-A8C27F0F0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AC10-CCFC-4AD6-9658-D001893A4658}" type="datetimeFigureOut">
              <a:rPr lang="en-CA" smtClean="0"/>
              <a:t>2024-05-06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104E8-6A64-8590-2526-B264952E5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9D50E-AACA-FF5F-ACFE-8698B8CE8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F4EE-B2C7-4358-8CCE-260C42A20D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25918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0C08D-0EAD-13D6-D5A3-38377BBDC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0F2B17"/>
                </a:solidFill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C9357-B1E4-3E91-B16F-36EEC5B18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351338"/>
          </a:xfrm>
        </p:spPr>
        <p:txBody>
          <a:bodyPr/>
          <a:lstStyle>
            <a:lvl1pPr>
              <a:defRPr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defRPr>
            </a:lvl1pPr>
            <a:lvl2pPr>
              <a:defRPr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defRPr>
            </a:lvl2pPr>
            <a:lvl3pPr>
              <a:defRPr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defRPr>
            </a:lvl3pPr>
            <a:lvl4pPr>
              <a:defRPr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defRPr>
            </a:lvl4pPr>
            <a:lvl5pPr>
              <a:defRPr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172720-A05E-A129-8FA0-548C0EC98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33C6AC10-CCFC-4AD6-9658-D001893A4658}" type="datetimeFigureOut">
              <a:rPr lang="en-CA" smtClean="0"/>
              <a:pPr/>
              <a:t>2024-05-06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E0D41-239A-5D3E-2325-634CC1BD5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C16C71-D9F5-BF11-7572-1AF1B522B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C07BF4EE-B2C7-4358-8CCE-260C42A20D83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1165327-B9CD-786C-C5EB-AEA71E8796E4}"/>
              </a:ext>
            </a:extLst>
          </p:cNvPr>
          <p:cNvCxnSpPr/>
          <p:nvPr userDrawn="1"/>
        </p:nvCxnSpPr>
        <p:spPr>
          <a:xfrm>
            <a:off x="838200" y="1690688"/>
            <a:ext cx="10515600" cy="0"/>
          </a:xfrm>
          <a:prstGeom prst="line">
            <a:avLst/>
          </a:prstGeom>
          <a:ln w="38100">
            <a:solidFill>
              <a:srgbClr val="82A55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green and yellow building and trees&#10;&#10;Description automatically generated">
            <a:extLst>
              <a:ext uri="{FF2B5EF4-FFF2-40B4-BE49-F238E27FC236}">
                <a16:creationId xmlns:a16="http://schemas.microsoft.com/office/drawing/2014/main" id="{C5C8CBB6-5832-E224-2B5E-8E40FFCC37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6772" y="6176963"/>
            <a:ext cx="1287028" cy="54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1099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CE082-005B-B0F9-9655-F77FA8B2E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62C2E5-8A21-9602-DB0F-543B740B2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78041-7250-5386-ECDC-5EA0CD340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AC10-CCFC-4AD6-9658-D001893A4658}" type="datetimeFigureOut">
              <a:rPr lang="en-CA" smtClean="0"/>
              <a:t>2024-05-06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FB850-EC1E-2950-619B-8BDAA66D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 DRAFT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41EF1-E4CF-506F-B701-2302E5788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F4EE-B2C7-4358-8CCE-260C42A20D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95698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C9BC1-EDD5-24E6-5620-6BD5D6E4D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12D49-0CA6-14FF-EB81-739DFE8C9E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DCB260-130B-08C1-895F-7CA3BDD0D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4B9AAD-4F1D-D673-2815-4F67383BA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AC10-CCFC-4AD6-9658-D001893A4658}" type="datetimeFigureOut">
              <a:rPr lang="en-CA" smtClean="0"/>
              <a:t>2024-05-06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0F8999-56F8-6AA8-8AB7-B5274F3FA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F116F7-E829-5D07-CA53-8F5365635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F4EE-B2C7-4358-8CCE-260C42A20D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5731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E3FBA-89C1-EA31-335F-01DFAAF27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0FA350-F95E-2958-CD99-38461E55C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A85561-F612-879F-51C1-14A7B1CDD4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1944EC-8849-7F79-9BAE-50844A534E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7A9C45-F188-41DE-BF9D-33A1E5F9E4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E6AE5B-C946-3EC1-4A7B-14F156268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AC10-CCFC-4AD6-9658-D001893A4658}" type="datetimeFigureOut">
              <a:rPr lang="en-CA" smtClean="0"/>
              <a:t>2024-05-06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E728D8-EB07-4D7C-4D14-E505D919A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2D7A56-55F1-6FB7-333B-71694F11C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F4EE-B2C7-4358-8CCE-260C42A20D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2058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FFFE8-15E4-FED4-D2E3-7F49340BA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39F1AE-BEE1-FDDD-C8E8-CF249E26F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AC10-CCFC-4AD6-9658-D001893A4658}" type="datetimeFigureOut">
              <a:rPr lang="en-CA" smtClean="0"/>
              <a:t>2024-05-06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DD7158-70E5-7076-1286-76E8C29B7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E115B4-4EC5-9400-396B-679D5CC1B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F4EE-B2C7-4358-8CCE-260C42A20D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046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99DDE4-65A4-3BFD-9F9D-59DECAF9B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AC10-CCFC-4AD6-9658-D001893A4658}" type="datetimeFigureOut">
              <a:rPr lang="en-CA" smtClean="0"/>
              <a:t>2024-05-06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B41805-D5CE-E549-0E65-15321B577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891AB2-1FF0-9D7D-DAE1-1B838AD0F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F4EE-B2C7-4358-8CCE-260C42A20D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5819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D574B-5E44-2EE3-9F1D-A8DF65127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B54E7-1C36-14B8-2387-6C45AF75A4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CC7FCE-60E4-2E59-9BA0-EC81A8995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E84CD1-82E8-BEE7-4498-99FFA3E02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AC10-CCFC-4AD6-9658-D001893A4658}" type="datetimeFigureOut">
              <a:rPr lang="en-CA" smtClean="0"/>
              <a:t>2024-05-06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775865-3BDB-7A64-19D2-8EF67CD37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B0E21F-8F3F-47DD-9C01-4272AF2EE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F4EE-B2C7-4358-8CCE-260C42A20D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113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44249-D739-DA29-26BA-E09F67384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F98070-488E-3373-43E0-0EFBE3904E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2DFDA-2DDE-0C2F-C11F-6DC3147F1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57A7BE-6279-2B69-BF59-5A212573D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AC10-CCFC-4AD6-9658-D001893A4658}" type="datetimeFigureOut">
              <a:rPr lang="en-CA" smtClean="0"/>
              <a:t>2024-05-06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778EF9-85D6-141D-267F-0B9D2374A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6FD05B-55D1-182D-92D7-938EC486A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BF4EE-B2C7-4358-8CCE-260C42A20D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2195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38A71E-CD5C-EC38-528D-8DE087EC1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5FDB70-A9A6-DD8B-62B5-CD2130FE54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4CCBC3-F890-6F93-AEFA-6FD24E6A80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C6AC10-CCFC-4AD6-9658-D001893A4658}" type="datetimeFigureOut">
              <a:rPr lang="en-CA" smtClean="0"/>
              <a:t>2024-05-06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7F1B8-06D0-851C-BAC7-054B5FA920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FF10D-A775-A3BC-70DC-4A618D4E5B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07BF4EE-B2C7-4358-8CCE-260C42A20D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6053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uthbruce.ca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southbruceswitchboard.ca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A yellow and white geometric pattern&#10;&#10;Description automatically generated">
            <a:extLst>
              <a:ext uri="{FF2B5EF4-FFF2-40B4-BE49-F238E27FC236}">
                <a16:creationId xmlns:a16="http://schemas.microsoft.com/office/drawing/2014/main" id="{5CE7CBBE-BE5B-108D-A65F-8CB1E7C3675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7EE080B-F370-C1FD-DD62-2E0E539B31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882000"/>
            <a:ext cx="12192000" cy="1017951"/>
          </a:xfrm>
        </p:spPr>
        <p:txBody>
          <a:bodyPr>
            <a:noAutofit/>
          </a:bodyPr>
          <a:lstStyle/>
          <a:p>
            <a:br>
              <a:rPr lang="en-US" sz="4800" dirty="0">
                <a:solidFill>
                  <a:srgbClr val="0F2B17"/>
                </a:solidFill>
                <a:ea typeface="Verdana" panose="020B0604030504040204" pitchFamily="34" charset="0"/>
              </a:rPr>
            </a:br>
            <a:r>
              <a:rPr lang="en-US" sz="4800" dirty="0">
                <a:solidFill>
                  <a:srgbClr val="0F2B17"/>
                </a:solidFill>
                <a:ea typeface="Verdana" panose="020B0604030504040204" pitchFamily="34" charset="0"/>
              </a:rPr>
              <a:t>Hosting Agreement Overview</a:t>
            </a:r>
            <a:endParaRPr lang="en-CA" sz="4800" dirty="0">
              <a:solidFill>
                <a:srgbClr val="0F2B17"/>
              </a:solidFill>
              <a:ea typeface="Verdana" panose="020B060403050404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F4765D-7A66-6F9E-DD06-7DD1AA630E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42202"/>
            <a:ext cx="9144000" cy="1655762"/>
          </a:xfrm>
        </p:spPr>
        <p:txBody>
          <a:bodyPr/>
          <a:lstStyle/>
          <a:p>
            <a:r>
              <a:rPr lang="en-US" dirty="0">
                <a:solidFill>
                  <a:srgbClr val="0F2B17"/>
                </a:solidFill>
              </a:rPr>
              <a:t> </a:t>
            </a:r>
          </a:p>
        </p:txBody>
      </p:sp>
      <p:pic>
        <p:nvPicPr>
          <p:cNvPr id="5" name="Picture 4" descr="A logo of a town&#10;&#10;Description automatically generated">
            <a:extLst>
              <a:ext uri="{FF2B5EF4-FFF2-40B4-BE49-F238E27FC236}">
                <a16:creationId xmlns:a16="http://schemas.microsoft.com/office/drawing/2014/main" id="{633EC016-D21E-A9AA-F775-533F63FC0F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478" y="631498"/>
            <a:ext cx="2599044" cy="165576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EAA67AD-34AA-58F6-E3CB-8CEC9350FEB2}"/>
              </a:ext>
            </a:extLst>
          </p:cNvPr>
          <p:cNvCxnSpPr>
            <a:cxnSpLocks/>
          </p:cNvCxnSpPr>
          <p:nvPr/>
        </p:nvCxnSpPr>
        <p:spPr>
          <a:xfrm>
            <a:off x="2011680" y="4245020"/>
            <a:ext cx="8168640" cy="0"/>
          </a:xfrm>
          <a:prstGeom prst="line">
            <a:avLst/>
          </a:prstGeom>
          <a:ln w="38100">
            <a:solidFill>
              <a:srgbClr val="82A55A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698CE970-E4C9-559E-AE78-D691F5B39AD0}"/>
              </a:ext>
            </a:extLst>
          </p:cNvPr>
          <p:cNvSpPr/>
          <p:nvPr/>
        </p:nvSpPr>
        <p:spPr>
          <a:xfrm>
            <a:off x="0" y="1"/>
            <a:ext cx="12192000" cy="199176"/>
          </a:xfrm>
          <a:prstGeom prst="rect">
            <a:avLst/>
          </a:prstGeom>
          <a:solidFill>
            <a:srgbClr val="DCA84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0737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319D2-DDC7-9FF1-A1AD-84C408163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 Timeline</a:t>
            </a:r>
            <a:endParaRPr lang="en-CA" dirty="0"/>
          </a:p>
        </p:txBody>
      </p:sp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13EAFD70-21C9-DF97-C75C-F57BAE3796AF}"/>
              </a:ext>
            </a:extLst>
          </p:cNvPr>
          <p:cNvSpPr/>
          <p:nvPr/>
        </p:nvSpPr>
        <p:spPr>
          <a:xfrm>
            <a:off x="839788" y="2676526"/>
            <a:ext cx="10514012" cy="1098770"/>
          </a:xfrm>
          <a:prstGeom prst="leftRightArrow">
            <a:avLst/>
          </a:prstGeom>
          <a:solidFill>
            <a:srgbClr val="DCA84E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BC48C9-C687-3B16-D098-5488C1753C7C}"/>
              </a:ext>
            </a:extLst>
          </p:cNvPr>
          <p:cNvSpPr/>
          <p:nvPr/>
        </p:nvSpPr>
        <p:spPr>
          <a:xfrm>
            <a:off x="1490050" y="3213558"/>
            <a:ext cx="1605483" cy="2212345"/>
          </a:xfrm>
          <a:prstGeom prst="rect">
            <a:avLst/>
          </a:prstGeom>
          <a:solidFill>
            <a:srgbClr val="4561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CA" sz="1800" b="1" i="0" u="none" strike="noStrike" baseline="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Phase 1 </a:t>
            </a:r>
            <a:endParaRPr lang="en-CA" sz="1800" b="0" i="0" u="none" strike="noStrike" baseline="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CA" sz="1800" b="1" i="0" u="none" strike="noStrike" baseline="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2025 – 2031 </a:t>
            </a:r>
            <a:endParaRPr lang="en-CA" sz="1800" b="0" i="0" u="none" strike="noStrike" baseline="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CA" sz="1800" b="1" i="0" u="none" strike="noStrike" baseline="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$60.6 million </a:t>
            </a:r>
            <a:endParaRPr lang="en-CA" sz="1800" b="0" i="0" u="none" strike="noStrike" baseline="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CA" b="0" i="0" u="none" strike="noStrike" baseline="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Pre-construction planning/ design </a:t>
            </a:r>
            <a:endParaRPr lang="en-CA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F5FFF5-9822-6081-66D6-6399CB8BFC35}"/>
              </a:ext>
            </a:extLst>
          </p:cNvPr>
          <p:cNvSpPr/>
          <p:nvPr/>
        </p:nvSpPr>
        <p:spPr>
          <a:xfrm>
            <a:off x="3253213" y="3225911"/>
            <a:ext cx="1717140" cy="2199992"/>
          </a:xfrm>
          <a:prstGeom prst="rect">
            <a:avLst/>
          </a:prstGeom>
          <a:solidFill>
            <a:srgbClr val="4561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CA" sz="1800" b="1" i="0" u="none" strike="noStrike" baseline="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Phase 2 </a:t>
            </a:r>
            <a:endParaRPr lang="en-CA" sz="1800" b="0" i="0" u="none" strike="noStrike" baseline="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CA" sz="1800" b="1" i="0" u="none" strike="noStrike" baseline="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2032 – 2042 </a:t>
            </a:r>
            <a:endParaRPr lang="en-CA" sz="1800" b="0" i="0" u="none" strike="noStrike" baseline="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CA" sz="1800" b="1" i="0" u="none" strike="noStrike" baseline="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$95.2 million </a:t>
            </a:r>
            <a:endParaRPr lang="en-CA" sz="1800" b="0" i="0" u="none" strike="noStrike" baseline="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1800" b="0" i="0" u="none" strike="noStrike" baseline="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Construction of DGR and surface facilities </a:t>
            </a:r>
            <a:endParaRPr lang="en-CA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258E653-A2C8-818A-D553-1219D4A0F743}"/>
              </a:ext>
            </a:extLst>
          </p:cNvPr>
          <p:cNvSpPr/>
          <p:nvPr/>
        </p:nvSpPr>
        <p:spPr>
          <a:xfrm>
            <a:off x="5100873" y="3213558"/>
            <a:ext cx="2338057" cy="1407815"/>
          </a:xfrm>
          <a:prstGeom prst="rect">
            <a:avLst/>
          </a:prstGeom>
          <a:solidFill>
            <a:srgbClr val="4561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CA" sz="1800" b="1" i="0" u="none" strike="noStrike" baseline="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Phase 3 </a:t>
            </a:r>
            <a:endParaRPr lang="en-CA" sz="1800" b="0" i="0" u="none" strike="noStrike" baseline="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CA" sz="1800" b="1" i="0" u="none" strike="noStrike" baseline="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2043 – 2092 </a:t>
            </a:r>
            <a:endParaRPr lang="en-CA" sz="1800" b="0" i="0" u="none" strike="noStrike" baseline="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CA" sz="1800" b="1" i="0" u="none" strike="noStrike" baseline="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$209.9 million </a:t>
            </a:r>
            <a:endParaRPr lang="en-CA" sz="1800" b="0" i="0" u="none" strike="noStrike" baseline="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CA" sz="1800" b="0" i="0" u="none" strike="noStrike" baseline="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Operations </a:t>
            </a:r>
            <a:endParaRPr lang="en-CA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0345E1-76B3-182B-536D-F51BB7D3B1FD}"/>
              </a:ext>
            </a:extLst>
          </p:cNvPr>
          <p:cNvSpPr/>
          <p:nvPr/>
        </p:nvSpPr>
        <p:spPr>
          <a:xfrm>
            <a:off x="7596610" y="3213558"/>
            <a:ext cx="2625504" cy="1756793"/>
          </a:xfrm>
          <a:prstGeom prst="rect">
            <a:avLst/>
          </a:prstGeom>
          <a:solidFill>
            <a:srgbClr val="4561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CA" sz="1800" b="1" i="0" u="none" strike="noStrike" baseline="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Phase 4 </a:t>
            </a:r>
            <a:endParaRPr lang="en-CA" sz="1800" b="0" i="0" u="none" strike="noStrike" baseline="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CA" sz="1800" b="1" i="0" u="none" strike="noStrike" baseline="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2093 – 2162 </a:t>
            </a:r>
            <a:endParaRPr lang="en-CA" sz="1800" b="0" i="0" u="none" strike="noStrike" baseline="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CA" sz="1800" b="1" i="0" u="none" strike="noStrike" baseline="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$52.5 million </a:t>
            </a:r>
          </a:p>
          <a:p>
            <a:endParaRPr lang="en-CA" sz="1800" b="0" i="0" u="none" strike="noStrike" baseline="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CA" sz="1800" b="0" i="0" u="none" strike="noStrike" baseline="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Extended monitoring</a:t>
            </a:r>
          </a:p>
          <a:p>
            <a:endParaRPr lang="en-CA" sz="1800" b="0" i="0" u="none" strike="noStrike" baseline="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CA" sz="1800" b="0" i="0" u="none" strike="noStrike" baseline="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en-CA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297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yellow square with black background&#10;&#10;Description automatically generated">
            <a:extLst>
              <a:ext uri="{FF2B5EF4-FFF2-40B4-BE49-F238E27FC236}">
                <a16:creationId xmlns:a16="http://schemas.microsoft.com/office/drawing/2014/main" id="{08AF4328-1DC9-CEE0-815F-2FA7A59895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83" t="19159" b="7621"/>
          <a:stretch/>
        </p:blipFill>
        <p:spPr>
          <a:xfrm>
            <a:off x="6442364" y="-263235"/>
            <a:ext cx="5749636" cy="7121236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E68E4DF1-419E-1001-8076-68AFDE9B099C}"/>
              </a:ext>
            </a:extLst>
          </p:cNvPr>
          <p:cNvSpPr txBox="1">
            <a:spLocks/>
          </p:cNvSpPr>
          <p:nvPr/>
        </p:nvSpPr>
        <p:spPr>
          <a:xfrm>
            <a:off x="838200" y="822326"/>
            <a:ext cx="5853545" cy="9372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b="1" dirty="0">
                <a:latin typeface="Helvetica" panose="020B0604020202020204" pitchFamily="34" charset="0"/>
                <a:cs typeface="Helvetica" panose="020B0604020202020204" pitchFamily="34" charset="0"/>
              </a:rPr>
              <a:t>Thank you!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2E32E5A-7DE2-DFAC-305E-668D89579B4B}"/>
              </a:ext>
            </a:extLst>
          </p:cNvPr>
          <p:cNvSpPr txBox="1">
            <a:spLocks/>
          </p:cNvSpPr>
          <p:nvPr/>
        </p:nvSpPr>
        <p:spPr>
          <a:xfrm>
            <a:off x="838200" y="5444836"/>
            <a:ext cx="10515600" cy="73212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1600" dirty="0">
                <a:solidFill>
                  <a:srgbClr val="467886"/>
                </a:solidFill>
                <a:latin typeface="Helvetica" panose="020B0604020202020204" pitchFamily="34" charset="0"/>
                <a:cs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</a:t>
            </a:r>
            <a:r>
              <a:rPr lang="en-CA" sz="1600" dirty="0">
                <a:solidFill>
                  <a:srgbClr val="45613A"/>
                </a:solidFill>
                <a:latin typeface="Helvetica" panose="020B0604020202020204" pitchFamily="34" charset="0"/>
                <a:cs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ww.southbruce.ca</a:t>
            </a:r>
            <a:endParaRPr lang="en-CA" sz="1600" dirty="0">
              <a:solidFill>
                <a:srgbClr val="45613A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CA" sz="1600" dirty="0">
                <a:solidFill>
                  <a:srgbClr val="45613A"/>
                </a:solidFill>
                <a:latin typeface="Helvetica" panose="020B0604020202020204" pitchFamily="34" charset="0"/>
                <a:cs typeface="Helvetica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www.southbruceswitchboard.ca</a:t>
            </a:r>
            <a:endParaRPr lang="en-CA" sz="1600" dirty="0">
              <a:solidFill>
                <a:srgbClr val="45613A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CA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152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7C88D-2DD6-D95B-8A39-1173DC3B7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towards an informed decision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6B270-C473-8297-E1E5-2AA65A268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indent="-361950"/>
            <a:r>
              <a:rPr lang="en-US" dirty="0"/>
              <a:t>10+ years of review and public engagement:</a:t>
            </a:r>
          </a:p>
          <a:p>
            <a:pPr marL="819150" lvl="1" indent="-361950"/>
            <a:r>
              <a:rPr lang="en-US" dirty="0"/>
              <a:t>Community Visioning and Guiding Principles </a:t>
            </a:r>
          </a:p>
          <a:p>
            <a:pPr marL="819150" lvl="1" indent="-361950"/>
            <a:r>
              <a:rPr lang="en-US" dirty="0"/>
              <a:t>Municipally-driven studies on social, economic and community effects</a:t>
            </a:r>
          </a:p>
          <a:p>
            <a:pPr marL="819150" lvl="1" indent="-361950"/>
            <a:r>
              <a:rPr lang="en-US" dirty="0"/>
              <a:t>Independent Peer Review of NWMO and Municipality’s studies including geologic studies, impacts on environment, infrastructure and community </a:t>
            </a:r>
          </a:p>
          <a:p>
            <a:pPr marL="819150" lvl="1" indent="-361950"/>
            <a:r>
              <a:rPr lang="en-US" dirty="0"/>
              <a:t>Willingness engagement and decision to hold a public referendum</a:t>
            </a:r>
          </a:p>
          <a:p>
            <a:r>
              <a:rPr lang="en-US" dirty="0"/>
              <a:t>Hosting Agreement </a:t>
            </a:r>
          </a:p>
          <a:p>
            <a:pPr lvl="1"/>
            <a:r>
              <a:rPr lang="en-US" dirty="0"/>
              <a:t>Negotiations based on 36 Guiding Principles and studies findings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936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7C88D-2DD6-D95B-8A39-1173DC3B7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9989"/>
            <a:ext cx="10515600" cy="1325563"/>
          </a:xfrm>
        </p:spPr>
        <p:txBody>
          <a:bodyPr/>
          <a:lstStyle/>
          <a:p>
            <a:r>
              <a:rPr lang="en-US" dirty="0"/>
              <a:t>Mapping the Future</a:t>
            </a:r>
            <a:endParaRPr lang="en-CA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CCC25AA5-2E43-4BC2-EEDE-CA7444420373}"/>
              </a:ext>
            </a:extLst>
          </p:cNvPr>
          <p:cNvSpPr/>
          <p:nvPr/>
        </p:nvSpPr>
        <p:spPr>
          <a:xfrm>
            <a:off x="1087787" y="4026038"/>
            <a:ext cx="2746254" cy="973440"/>
          </a:xfrm>
          <a:custGeom>
            <a:avLst/>
            <a:gdLst>
              <a:gd name="connsiteX0" fmla="*/ 0 w 2746254"/>
              <a:gd name="connsiteY0" fmla="*/ 162243 h 973440"/>
              <a:gd name="connsiteX1" fmla="*/ 162243 w 2746254"/>
              <a:gd name="connsiteY1" fmla="*/ 0 h 973440"/>
              <a:gd name="connsiteX2" fmla="*/ 2584011 w 2746254"/>
              <a:gd name="connsiteY2" fmla="*/ 0 h 973440"/>
              <a:gd name="connsiteX3" fmla="*/ 2746254 w 2746254"/>
              <a:gd name="connsiteY3" fmla="*/ 162243 h 973440"/>
              <a:gd name="connsiteX4" fmla="*/ 2746254 w 2746254"/>
              <a:gd name="connsiteY4" fmla="*/ 811197 h 973440"/>
              <a:gd name="connsiteX5" fmla="*/ 2584011 w 2746254"/>
              <a:gd name="connsiteY5" fmla="*/ 973440 h 973440"/>
              <a:gd name="connsiteX6" fmla="*/ 162243 w 2746254"/>
              <a:gd name="connsiteY6" fmla="*/ 973440 h 973440"/>
              <a:gd name="connsiteX7" fmla="*/ 0 w 2746254"/>
              <a:gd name="connsiteY7" fmla="*/ 811197 h 973440"/>
              <a:gd name="connsiteX8" fmla="*/ 0 w 2746254"/>
              <a:gd name="connsiteY8" fmla="*/ 162243 h 97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6254" h="973440">
                <a:moveTo>
                  <a:pt x="0" y="162243"/>
                </a:moveTo>
                <a:cubicBezTo>
                  <a:pt x="0" y="72639"/>
                  <a:pt x="72639" y="0"/>
                  <a:pt x="162243" y="0"/>
                </a:cubicBezTo>
                <a:lnTo>
                  <a:pt x="2584011" y="0"/>
                </a:lnTo>
                <a:cubicBezTo>
                  <a:pt x="2673615" y="0"/>
                  <a:pt x="2746254" y="72639"/>
                  <a:pt x="2746254" y="162243"/>
                </a:cubicBezTo>
                <a:lnTo>
                  <a:pt x="2746254" y="811197"/>
                </a:lnTo>
                <a:cubicBezTo>
                  <a:pt x="2746254" y="900801"/>
                  <a:pt x="2673615" y="973440"/>
                  <a:pt x="2584011" y="973440"/>
                </a:cubicBezTo>
                <a:lnTo>
                  <a:pt x="162243" y="973440"/>
                </a:lnTo>
                <a:cubicBezTo>
                  <a:pt x="72639" y="973440"/>
                  <a:pt x="0" y="900801"/>
                  <a:pt x="0" y="811197"/>
                </a:cubicBezTo>
                <a:lnTo>
                  <a:pt x="0" y="162243"/>
                </a:lnTo>
                <a:close/>
              </a:path>
            </a:pathLst>
          </a:custGeom>
          <a:solidFill>
            <a:srgbClr val="82A55A">
              <a:alpha val="18824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8959" tIns="93239" rIns="138959" bIns="93239" numCol="1" spcCol="1270" rtlCol="0" anchor="ctr" anchorCtr="0">
            <a:noAutofit/>
          </a:bodyPr>
          <a:lstStyle/>
          <a:p>
            <a:pPr marL="228600" lvl="0" indent="-228600" algn="ctr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r>
              <a:rPr lang="en-US" sz="2400" b="1" kern="1200" dirty="0">
                <a:solidFill>
                  <a:srgbClr val="0F2B17"/>
                </a:solidFill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Willing</a:t>
            </a:r>
            <a:r>
              <a:rPr lang="en-US" sz="2400" kern="1200" dirty="0">
                <a:solidFill>
                  <a:prstClr val="black"/>
                </a:solidFill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 </a:t>
            </a:r>
            <a:endParaRPr lang="en-CA" sz="2400" kern="1200" dirty="0">
              <a:solidFill>
                <a:prstClr val="black"/>
              </a:solidFill>
              <a:latin typeface="Helvetica" panose="020B060402020202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B1169AD-620F-AC88-C738-3AA08DAC7349}"/>
              </a:ext>
            </a:extLst>
          </p:cNvPr>
          <p:cNvSpPr/>
          <p:nvPr/>
        </p:nvSpPr>
        <p:spPr>
          <a:xfrm flipH="1">
            <a:off x="4802858" y="5069061"/>
            <a:ext cx="2675168" cy="973440"/>
          </a:xfrm>
          <a:custGeom>
            <a:avLst/>
            <a:gdLst>
              <a:gd name="connsiteX0" fmla="*/ 0 w 2675168"/>
              <a:gd name="connsiteY0" fmla="*/ 162243 h 973440"/>
              <a:gd name="connsiteX1" fmla="*/ 162243 w 2675168"/>
              <a:gd name="connsiteY1" fmla="*/ 0 h 973440"/>
              <a:gd name="connsiteX2" fmla="*/ 2512925 w 2675168"/>
              <a:gd name="connsiteY2" fmla="*/ 0 h 973440"/>
              <a:gd name="connsiteX3" fmla="*/ 2675168 w 2675168"/>
              <a:gd name="connsiteY3" fmla="*/ 162243 h 973440"/>
              <a:gd name="connsiteX4" fmla="*/ 2675168 w 2675168"/>
              <a:gd name="connsiteY4" fmla="*/ 811197 h 973440"/>
              <a:gd name="connsiteX5" fmla="*/ 2512925 w 2675168"/>
              <a:gd name="connsiteY5" fmla="*/ 973440 h 973440"/>
              <a:gd name="connsiteX6" fmla="*/ 162243 w 2675168"/>
              <a:gd name="connsiteY6" fmla="*/ 973440 h 973440"/>
              <a:gd name="connsiteX7" fmla="*/ 0 w 2675168"/>
              <a:gd name="connsiteY7" fmla="*/ 811197 h 973440"/>
              <a:gd name="connsiteX8" fmla="*/ 0 w 2675168"/>
              <a:gd name="connsiteY8" fmla="*/ 162243 h 97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75168" h="973440">
                <a:moveTo>
                  <a:pt x="0" y="162243"/>
                </a:moveTo>
                <a:cubicBezTo>
                  <a:pt x="0" y="72639"/>
                  <a:pt x="72639" y="0"/>
                  <a:pt x="162243" y="0"/>
                </a:cubicBezTo>
                <a:lnTo>
                  <a:pt x="2512925" y="0"/>
                </a:lnTo>
                <a:cubicBezTo>
                  <a:pt x="2602529" y="0"/>
                  <a:pt x="2675168" y="72639"/>
                  <a:pt x="2675168" y="162243"/>
                </a:cubicBezTo>
                <a:lnTo>
                  <a:pt x="2675168" y="811197"/>
                </a:lnTo>
                <a:cubicBezTo>
                  <a:pt x="2675168" y="900801"/>
                  <a:pt x="2602529" y="973440"/>
                  <a:pt x="2512925" y="973440"/>
                </a:cubicBezTo>
                <a:lnTo>
                  <a:pt x="162243" y="973440"/>
                </a:lnTo>
                <a:cubicBezTo>
                  <a:pt x="72639" y="973440"/>
                  <a:pt x="0" y="900801"/>
                  <a:pt x="0" y="811197"/>
                </a:cubicBezTo>
                <a:lnTo>
                  <a:pt x="0" y="162243"/>
                </a:lnTo>
                <a:close/>
              </a:path>
            </a:pathLst>
          </a:custGeom>
          <a:solidFill>
            <a:srgbClr val="DCA84E">
              <a:alpha val="18824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8959" tIns="93239" rIns="138959" bIns="93239" numCol="1" spcCol="1270" rtlCol="0" anchor="ctr" anchorCtr="0">
            <a:noAutofit/>
          </a:bodyPr>
          <a:lstStyle/>
          <a:p>
            <a:pPr marL="0" lvl="0" indent="0" algn="ctr" defTabSz="137795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r>
              <a:rPr lang="en-US" sz="2400" b="1" kern="1200" dirty="0">
                <a:solidFill>
                  <a:srgbClr val="0F2B17"/>
                </a:solidFill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Not selected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B54140-7712-0BEE-D3B4-6E9EAE21C167}"/>
              </a:ext>
            </a:extLst>
          </p:cNvPr>
          <p:cNvSpPr/>
          <p:nvPr/>
        </p:nvSpPr>
        <p:spPr>
          <a:xfrm flipH="1">
            <a:off x="1087788" y="5069061"/>
            <a:ext cx="2746254" cy="973440"/>
          </a:xfrm>
          <a:custGeom>
            <a:avLst/>
            <a:gdLst>
              <a:gd name="connsiteX0" fmla="*/ 0 w 2675168"/>
              <a:gd name="connsiteY0" fmla="*/ 162243 h 973440"/>
              <a:gd name="connsiteX1" fmla="*/ 162243 w 2675168"/>
              <a:gd name="connsiteY1" fmla="*/ 0 h 973440"/>
              <a:gd name="connsiteX2" fmla="*/ 2512925 w 2675168"/>
              <a:gd name="connsiteY2" fmla="*/ 0 h 973440"/>
              <a:gd name="connsiteX3" fmla="*/ 2675168 w 2675168"/>
              <a:gd name="connsiteY3" fmla="*/ 162243 h 973440"/>
              <a:gd name="connsiteX4" fmla="*/ 2675168 w 2675168"/>
              <a:gd name="connsiteY4" fmla="*/ 811197 h 973440"/>
              <a:gd name="connsiteX5" fmla="*/ 2512925 w 2675168"/>
              <a:gd name="connsiteY5" fmla="*/ 973440 h 973440"/>
              <a:gd name="connsiteX6" fmla="*/ 162243 w 2675168"/>
              <a:gd name="connsiteY6" fmla="*/ 973440 h 973440"/>
              <a:gd name="connsiteX7" fmla="*/ 0 w 2675168"/>
              <a:gd name="connsiteY7" fmla="*/ 811197 h 973440"/>
              <a:gd name="connsiteX8" fmla="*/ 0 w 2675168"/>
              <a:gd name="connsiteY8" fmla="*/ 162243 h 97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75168" h="973440">
                <a:moveTo>
                  <a:pt x="0" y="162243"/>
                </a:moveTo>
                <a:cubicBezTo>
                  <a:pt x="0" y="72639"/>
                  <a:pt x="72639" y="0"/>
                  <a:pt x="162243" y="0"/>
                </a:cubicBezTo>
                <a:lnTo>
                  <a:pt x="2512925" y="0"/>
                </a:lnTo>
                <a:cubicBezTo>
                  <a:pt x="2602529" y="0"/>
                  <a:pt x="2675168" y="72639"/>
                  <a:pt x="2675168" y="162243"/>
                </a:cubicBezTo>
                <a:lnTo>
                  <a:pt x="2675168" y="811197"/>
                </a:lnTo>
                <a:cubicBezTo>
                  <a:pt x="2675168" y="900801"/>
                  <a:pt x="2602529" y="973440"/>
                  <a:pt x="2512925" y="973440"/>
                </a:cubicBezTo>
                <a:lnTo>
                  <a:pt x="162243" y="973440"/>
                </a:lnTo>
                <a:cubicBezTo>
                  <a:pt x="72639" y="973440"/>
                  <a:pt x="0" y="900801"/>
                  <a:pt x="0" y="811197"/>
                </a:cubicBezTo>
                <a:lnTo>
                  <a:pt x="0" y="162243"/>
                </a:lnTo>
                <a:close/>
              </a:path>
            </a:pathLst>
          </a:custGeom>
          <a:solidFill>
            <a:srgbClr val="DCA84E">
              <a:alpha val="18824"/>
            </a:srgb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8959" tIns="93239" rIns="138959" bIns="93239" numCol="1" spcCol="1270" rtlCol="0" anchor="ctr" anchorCtr="0">
            <a:noAutofit/>
          </a:bodyPr>
          <a:lstStyle/>
          <a:p>
            <a:pPr marL="228600" lvl="0" indent="-228600" algn="ctr" defTabSz="91440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r>
              <a:rPr lang="en-US" sz="2400" b="1" kern="1200" dirty="0">
                <a:solidFill>
                  <a:srgbClr val="0F2B17"/>
                </a:solidFill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Not willing </a:t>
            </a:r>
            <a:endParaRPr lang="en-CA" sz="2400" b="1" kern="1200" dirty="0">
              <a:solidFill>
                <a:srgbClr val="0F2B17"/>
              </a:solidFill>
              <a:latin typeface="Helvetica" panose="020B060402020202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9486689-67B5-8C62-3A04-8FE4F26DAE1D}"/>
              </a:ext>
            </a:extLst>
          </p:cNvPr>
          <p:cNvSpPr/>
          <p:nvPr/>
        </p:nvSpPr>
        <p:spPr>
          <a:xfrm>
            <a:off x="8146340" y="3863087"/>
            <a:ext cx="3233856" cy="1284088"/>
          </a:xfrm>
          <a:custGeom>
            <a:avLst/>
            <a:gdLst>
              <a:gd name="connsiteX0" fmla="*/ 0 w 2746254"/>
              <a:gd name="connsiteY0" fmla="*/ 162243 h 973440"/>
              <a:gd name="connsiteX1" fmla="*/ 162243 w 2746254"/>
              <a:gd name="connsiteY1" fmla="*/ 0 h 973440"/>
              <a:gd name="connsiteX2" fmla="*/ 2584011 w 2746254"/>
              <a:gd name="connsiteY2" fmla="*/ 0 h 973440"/>
              <a:gd name="connsiteX3" fmla="*/ 2746254 w 2746254"/>
              <a:gd name="connsiteY3" fmla="*/ 162243 h 973440"/>
              <a:gd name="connsiteX4" fmla="*/ 2746254 w 2746254"/>
              <a:gd name="connsiteY4" fmla="*/ 811197 h 973440"/>
              <a:gd name="connsiteX5" fmla="*/ 2584011 w 2746254"/>
              <a:gd name="connsiteY5" fmla="*/ 973440 h 973440"/>
              <a:gd name="connsiteX6" fmla="*/ 162243 w 2746254"/>
              <a:gd name="connsiteY6" fmla="*/ 973440 h 973440"/>
              <a:gd name="connsiteX7" fmla="*/ 0 w 2746254"/>
              <a:gd name="connsiteY7" fmla="*/ 811197 h 973440"/>
              <a:gd name="connsiteX8" fmla="*/ 0 w 2746254"/>
              <a:gd name="connsiteY8" fmla="*/ 162243 h 97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6254" h="973440">
                <a:moveTo>
                  <a:pt x="0" y="162243"/>
                </a:moveTo>
                <a:cubicBezTo>
                  <a:pt x="0" y="72639"/>
                  <a:pt x="72639" y="0"/>
                  <a:pt x="162243" y="0"/>
                </a:cubicBezTo>
                <a:lnTo>
                  <a:pt x="2584011" y="0"/>
                </a:lnTo>
                <a:cubicBezTo>
                  <a:pt x="2673615" y="0"/>
                  <a:pt x="2746254" y="72639"/>
                  <a:pt x="2746254" y="162243"/>
                </a:cubicBezTo>
                <a:lnTo>
                  <a:pt x="2746254" y="811197"/>
                </a:lnTo>
                <a:cubicBezTo>
                  <a:pt x="2746254" y="900801"/>
                  <a:pt x="2673615" y="973440"/>
                  <a:pt x="2584011" y="973440"/>
                </a:cubicBezTo>
                <a:lnTo>
                  <a:pt x="162243" y="973440"/>
                </a:lnTo>
                <a:cubicBezTo>
                  <a:pt x="72639" y="973440"/>
                  <a:pt x="0" y="900801"/>
                  <a:pt x="0" y="811197"/>
                </a:cubicBezTo>
                <a:lnTo>
                  <a:pt x="0" y="162243"/>
                </a:lnTo>
                <a:close/>
              </a:path>
            </a:pathLst>
          </a:custGeom>
          <a:solidFill>
            <a:srgbClr val="82A55A">
              <a:alpha val="18824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8959" tIns="93239" rIns="138959" bIns="93239" numCol="1" spcCol="1270" rtlCol="0" anchor="ctr" anchorCtr="0">
            <a:noAutofit/>
          </a:bodyPr>
          <a:lstStyle/>
          <a:p>
            <a:pPr marL="361950" lvl="0" algn="ctr">
              <a:tabLst>
                <a:tab pos="715963" algn="l"/>
              </a:tabLst>
            </a:pPr>
            <a:r>
              <a:rPr lang="en-US" sz="2400" b="1" dirty="0">
                <a:solidFill>
                  <a:srgbClr val="0F2B17"/>
                </a:solidFill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Detailed design, federal processes</a:t>
            </a:r>
            <a:endParaRPr lang="en-CA" sz="2400" b="1" dirty="0">
              <a:solidFill>
                <a:srgbClr val="0F2B17"/>
              </a:solidFill>
              <a:latin typeface="Helvetica" panose="020B060402020202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DECAD23E-41F2-C4AE-F2C9-4821F4316AC9}"/>
              </a:ext>
            </a:extLst>
          </p:cNvPr>
          <p:cNvSpPr/>
          <p:nvPr/>
        </p:nvSpPr>
        <p:spPr>
          <a:xfrm>
            <a:off x="3834042" y="4319150"/>
            <a:ext cx="540154" cy="444496"/>
          </a:xfrm>
          <a:prstGeom prst="rightArrow">
            <a:avLst/>
          </a:prstGeom>
          <a:solidFill>
            <a:srgbClr val="4561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33" name="Graphic 32" descr="Stop with solid fill">
            <a:extLst>
              <a:ext uri="{FF2B5EF4-FFF2-40B4-BE49-F238E27FC236}">
                <a16:creationId xmlns:a16="http://schemas.microsoft.com/office/drawing/2014/main" id="{FC2776F2-4806-78BA-F211-82EDFBB11D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2222" y="5254077"/>
            <a:ext cx="671131" cy="671131"/>
          </a:xfrm>
          <a:prstGeom prst="rect">
            <a:avLst/>
          </a:prstGeom>
        </p:spPr>
      </p:pic>
      <p:pic>
        <p:nvPicPr>
          <p:cNvPr id="35" name="Graphic 34" descr="Stop with solid fill">
            <a:extLst>
              <a:ext uri="{FF2B5EF4-FFF2-40B4-BE49-F238E27FC236}">
                <a16:creationId xmlns:a16="http://schemas.microsoft.com/office/drawing/2014/main" id="{A3A35101-3A30-0F81-1F89-E86F12DC19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67293" y="5254078"/>
            <a:ext cx="671131" cy="671131"/>
          </a:xfrm>
          <a:prstGeom prst="rect">
            <a:avLst/>
          </a:prstGeom>
        </p:spPr>
      </p:pic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9E53A8A5-AB92-3D38-A927-4F4306D6EECA}"/>
              </a:ext>
            </a:extLst>
          </p:cNvPr>
          <p:cNvSpPr/>
          <p:nvPr/>
        </p:nvSpPr>
        <p:spPr>
          <a:xfrm>
            <a:off x="4766067" y="4018411"/>
            <a:ext cx="2642924" cy="973440"/>
          </a:xfrm>
          <a:custGeom>
            <a:avLst/>
            <a:gdLst>
              <a:gd name="connsiteX0" fmla="*/ 0 w 2746254"/>
              <a:gd name="connsiteY0" fmla="*/ 162243 h 973440"/>
              <a:gd name="connsiteX1" fmla="*/ 162243 w 2746254"/>
              <a:gd name="connsiteY1" fmla="*/ 0 h 973440"/>
              <a:gd name="connsiteX2" fmla="*/ 2584011 w 2746254"/>
              <a:gd name="connsiteY2" fmla="*/ 0 h 973440"/>
              <a:gd name="connsiteX3" fmla="*/ 2746254 w 2746254"/>
              <a:gd name="connsiteY3" fmla="*/ 162243 h 973440"/>
              <a:gd name="connsiteX4" fmla="*/ 2746254 w 2746254"/>
              <a:gd name="connsiteY4" fmla="*/ 811197 h 973440"/>
              <a:gd name="connsiteX5" fmla="*/ 2584011 w 2746254"/>
              <a:gd name="connsiteY5" fmla="*/ 973440 h 973440"/>
              <a:gd name="connsiteX6" fmla="*/ 162243 w 2746254"/>
              <a:gd name="connsiteY6" fmla="*/ 973440 h 973440"/>
              <a:gd name="connsiteX7" fmla="*/ 0 w 2746254"/>
              <a:gd name="connsiteY7" fmla="*/ 811197 h 973440"/>
              <a:gd name="connsiteX8" fmla="*/ 0 w 2746254"/>
              <a:gd name="connsiteY8" fmla="*/ 162243 h 97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6254" h="973440">
                <a:moveTo>
                  <a:pt x="0" y="162243"/>
                </a:moveTo>
                <a:cubicBezTo>
                  <a:pt x="0" y="72639"/>
                  <a:pt x="72639" y="0"/>
                  <a:pt x="162243" y="0"/>
                </a:cubicBezTo>
                <a:lnTo>
                  <a:pt x="2584011" y="0"/>
                </a:lnTo>
                <a:cubicBezTo>
                  <a:pt x="2673615" y="0"/>
                  <a:pt x="2746254" y="72639"/>
                  <a:pt x="2746254" y="162243"/>
                </a:cubicBezTo>
                <a:lnTo>
                  <a:pt x="2746254" y="811197"/>
                </a:lnTo>
                <a:cubicBezTo>
                  <a:pt x="2746254" y="900801"/>
                  <a:pt x="2673615" y="973440"/>
                  <a:pt x="2584011" y="973440"/>
                </a:cubicBezTo>
                <a:lnTo>
                  <a:pt x="162243" y="973440"/>
                </a:lnTo>
                <a:cubicBezTo>
                  <a:pt x="72639" y="973440"/>
                  <a:pt x="0" y="900801"/>
                  <a:pt x="0" y="811197"/>
                </a:cubicBezTo>
                <a:lnTo>
                  <a:pt x="0" y="162243"/>
                </a:lnTo>
                <a:close/>
              </a:path>
            </a:pathLst>
          </a:custGeom>
          <a:solidFill>
            <a:srgbClr val="82A55A">
              <a:alpha val="18824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8959" tIns="93239" rIns="138959" bIns="93239" numCol="1" spcCol="1270" rtlCol="0" anchor="ctr" anchorCtr="0">
            <a:noAutofit/>
          </a:bodyPr>
          <a:lstStyle/>
          <a:p>
            <a:pPr marL="0" lvl="0" indent="0" algn="ctr" defTabSz="137795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None/>
            </a:pPr>
            <a:r>
              <a:rPr lang="en-US" sz="2400" b="1" kern="1200" dirty="0">
                <a:solidFill>
                  <a:srgbClr val="0F2B17"/>
                </a:solidFill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Selected</a:t>
            </a:r>
            <a:r>
              <a:rPr lang="en-US" sz="3100" b="1" kern="1200" dirty="0">
                <a:solidFill>
                  <a:srgbClr val="0F2B17"/>
                </a:solidFill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 </a:t>
            </a:r>
            <a:r>
              <a:rPr lang="en-US" sz="3100" kern="1200" dirty="0">
                <a:solidFill>
                  <a:prstClr val="black"/>
                </a:solidFill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 </a:t>
            </a:r>
            <a:endParaRPr lang="en-CA" sz="3100" kern="1200" dirty="0">
              <a:solidFill>
                <a:prstClr val="black"/>
              </a:solidFill>
              <a:latin typeface="Helvetica" panose="020B060402020202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pic>
        <p:nvPicPr>
          <p:cNvPr id="42" name="Picture 41" descr="A green and white circle&#10;&#10;Description automatically generated">
            <a:extLst>
              <a:ext uri="{FF2B5EF4-FFF2-40B4-BE49-F238E27FC236}">
                <a16:creationId xmlns:a16="http://schemas.microsoft.com/office/drawing/2014/main" id="{5EFA98E4-5923-AB88-E90F-27C200B0677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341"/>
          <a:stretch/>
        </p:blipFill>
        <p:spPr>
          <a:xfrm>
            <a:off x="7949145" y="4198603"/>
            <a:ext cx="476057" cy="565043"/>
          </a:xfrm>
          <a:prstGeom prst="rect">
            <a:avLst/>
          </a:prstGeom>
        </p:spPr>
      </p:pic>
      <p:pic>
        <p:nvPicPr>
          <p:cNvPr id="43" name="Picture 42" descr="A green and white circle&#10;&#10;Description automatically generated">
            <a:extLst>
              <a:ext uri="{FF2B5EF4-FFF2-40B4-BE49-F238E27FC236}">
                <a16:creationId xmlns:a16="http://schemas.microsoft.com/office/drawing/2014/main" id="{64DDEB5A-E5BE-76CA-5C25-5F79F170E2A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341"/>
          <a:stretch/>
        </p:blipFill>
        <p:spPr>
          <a:xfrm>
            <a:off x="4544758" y="4335955"/>
            <a:ext cx="442618" cy="525353"/>
          </a:xfrm>
          <a:prstGeom prst="rect">
            <a:avLst/>
          </a:prstGeom>
        </p:spPr>
      </p:pic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EEAAD328-568D-341C-314C-1BBF3D04B034}"/>
              </a:ext>
            </a:extLst>
          </p:cNvPr>
          <p:cNvSpPr/>
          <p:nvPr/>
        </p:nvSpPr>
        <p:spPr>
          <a:xfrm>
            <a:off x="1087788" y="2777173"/>
            <a:ext cx="3286408" cy="973440"/>
          </a:xfrm>
          <a:prstGeom prst="homePlate">
            <a:avLst/>
          </a:prstGeom>
          <a:solidFill>
            <a:srgbClr val="82A55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Referendum</a:t>
            </a:r>
            <a:endParaRPr lang="en-CA" sz="2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9CF6829D-7E4B-EF4E-CE8F-C1294DDE444C}"/>
              </a:ext>
            </a:extLst>
          </p:cNvPr>
          <p:cNvSpPr/>
          <p:nvPr/>
        </p:nvSpPr>
        <p:spPr>
          <a:xfrm>
            <a:off x="4600822" y="2724064"/>
            <a:ext cx="3079240" cy="973440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NWMO Site Selection</a:t>
            </a:r>
            <a:endParaRPr lang="en-CA" sz="2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87C4745A-E17B-9FB5-E8A9-2AD9140045CF}"/>
              </a:ext>
            </a:extLst>
          </p:cNvPr>
          <p:cNvSpPr/>
          <p:nvPr/>
        </p:nvSpPr>
        <p:spPr>
          <a:xfrm>
            <a:off x="7408991" y="4219029"/>
            <a:ext cx="540154" cy="444496"/>
          </a:xfrm>
          <a:prstGeom prst="rightArrow">
            <a:avLst/>
          </a:prstGeom>
          <a:solidFill>
            <a:srgbClr val="4561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3F52C97-411B-3A15-7BDD-A1F733C32E04}"/>
              </a:ext>
            </a:extLst>
          </p:cNvPr>
          <p:cNvSpPr txBox="1"/>
          <p:nvPr/>
        </p:nvSpPr>
        <p:spPr>
          <a:xfrm>
            <a:off x="834228" y="1820864"/>
            <a:ext cx="99497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Hosting Agreement covers scenarios where South Bruce stays or exits the process</a:t>
            </a:r>
            <a:endParaRPr lang="en-CA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033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C66F8-B7F5-129C-3040-970F49215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Willingness Outcome</a:t>
            </a:r>
            <a:endParaRPr lang="en-CA" dirty="0"/>
          </a:p>
        </p:txBody>
      </p:sp>
      <p:sp>
        <p:nvSpPr>
          <p:cNvPr id="6" name="Arrow: Pentagon 5">
            <a:extLst>
              <a:ext uri="{FF2B5EF4-FFF2-40B4-BE49-F238E27FC236}">
                <a16:creationId xmlns:a16="http://schemas.microsoft.com/office/drawing/2014/main" id="{E44FC764-8041-6455-15FE-5524B9AC7870}"/>
              </a:ext>
            </a:extLst>
          </p:cNvPr>
          <p:cNvSpPr/>
          <p:nvPr/>
        </p:nvSpPr>
        <p:spPr>
          <a:xfrm>
            <a:off x="2386342" y="4761533"/>
            <a:ext cx="3413157" cy="1068759"/>
          </a:xfrm>
          <a:prstGeom prst="homePlate">
            <a:avLst/>
          </a:prstGeom>
          <a:solidFill>
            <a:srgbClr val="82A55A">
              <a:alpha val="1882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kern="1200" dirty="0">
                <a:solidFill>
                  <a:srgbClr val="0F2B17"/>
                </a:solidFill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Selected</a:t>
            </a:r>
            <a:endParaRPr lang="en-CA" dirty="0"/>
          </a:p>
        </p:txBody>
      </p: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5CF502D0-7DCF-FDE6-A1AE-AE0ED5C1D25B}"/>
              </a:ext>
            </a:extLst>
          </p:cNvPr>
          <p:cNvSpPr/>
          <p:nvPr/>
        </p:nvSpPr>
        <p:spPr>
          <a:xfrm>
            <a:off x="2386342" y="3429000"/>
            <a:ext cx="3413157" cy="1068759"/>
          </a:xfrm>
          <a:prstGeom prst="homePlate">
            <a:avLst/>
          </a:prstGeom>
          <a:solidFill>
            <a:srgbClr val="DCA84E">
              <a:alpha val="1882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kern="1200" dirty="0">
                <a:solidFill>
                  <a:srgbClr val="0F2B17"/>
                </a:solidFill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Not Selected</a:t>
            </a:r>
            <a:endParaRPr lang="en-CA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5653C1-2BDF-AA4F-DE1E-400EEA70335E}"/>
              </a:ext>
            </a:extLst>
          </p:cNvPr>
          <p:cNvSpPr txBox="1"/>
          <p:nvPr/>
        </p:nvSpPr>
        <p:spPr>
          <a:xfrm>
            <a:off x="4362809" y="2211117"/>
            <a:ext cx="5821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South Bruce awaits site selection </a:t>
            </a:r>
            <a:endParaRPr lang="en-CA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67F3D0B1-3BE7-B410-4664-207039D714CD}"/>
              </a:ext>
            </a:extLst>
          </p:cNvPr>
          <p:cNvSpPr/>
          <p:nvPr/>
        </p:nvSpPr>
        <p:spPr>
          <a:xfrm>
            <a:off x="839788" y="2096465"/>
            <a:ext cx="3413157" cy="1068759"/>
          </a:xfrm>
          <a:prstGeom prst="homePlate">
            <a:avLst/>
          </a:prstGeom>
          <a:solidFill>
            <a:srgbClr val="82A55A">
              <a:alpha val="1882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kern="1200" dirty="0">
                <a:solidFill>
                  <a:srgbClr val="0F2B17"/>
                </a:solidFill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Willing</a:t>
            </a:r>
            <a:endParaRPr lang="en-CA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C1DCAEA-6D88-AA29-DB1E-4F8BE34B5A83}"/>
              </a:ext>
            </a:extLst>
          </p:cNvPr>
          <p:cNvSpPr txBox="1"/>
          <p:nvPr/>
        </p:nvSpPr>
        <p:spPr>
          <a:xfrm>
            <a:off x="5719319" y="3486325"/>
            <a:ext cx="5821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South Bruce exits process  </a:t>
            </a:r>
            <a:endParaRPr lang="en-CA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02F2042-241F-152C-BD33-B078D4F9C5E3}"/>
              </a:ext>
            </a:extLst>
          </p:cNvPr>
          <p:cNvSpPr txBox="1"/>
          <p:nvPr/>
        </p:nvSpPr>
        <p:spPr>
          <a:xfrm>
            <a:off x="5799499" y="4818860"/>
            <a:ext cx="58213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Hosting agreement for the </a:t>
            </a:r>
          </a:p>
          <a:p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138-year duration of Project</a:t>
            </a:r>
            <a:endParaRPr lang="en-CA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474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7692-31D6-7A4A-E879-C87A0F7BA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Willingness Outcome</a:t>
            </a:r>
            <a:endParaRPr lang="en-C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096323-BF9F-94A3-80B3-F0E41C865234}"/>
              </a:ext>
            </a:extLst>
          </p:cNvPr>
          <p:cNvSpPr txBox="1"/>
          <p:nvPr/>
        </p:nvSpPr>
        <p:spPr>
          <a:xfrm>
            <a:off x="4698107" y="2334938"/>
            <a:ext cx="5821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Helvetica" panose="020B0604020202020204" pitchFamily="34" charset="0"/>
                <a:cs typeface="Helvetica" panose="020B0604020202020204" pitchFamily="34" charset="0"/>
              </a:rPr>
              <a:t>South Bruce exits process</a:t>
            </a:r>
            <a:endParaRPr lang="en-CA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4BC76858-7EA5-C367-0A92-B0309B60F7B2}"/>
              </a:ext>
            </a:extLst>
          </p:cNvPr>
          <p:cNvSpPr/>
          <p:nvPr/>
        </p:nvSpPr>
        <p:spPr>
          <a:xfrm>
            <a:off x="839788" y="2277613"/>
            <a:ext cx="3413157" cy="1068759"/>
          </a:xfrm>
          <a:prstGeom prst="homePlate">
            <a:avLst/>
          </a:prstGeom>
          <a:solidFill>
            <a:srgbClr val="DCA84E">
              <a:alpha val="18824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kern="1200" dirty="0">
                <a:solidFill>
                  <a:srgbClr val="0F2B17"/>
                </a:solidFill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Not Willing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2558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3ED1A-A737-2FCF-2F9C-D5CC25C34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and the Environment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3803E-8AB9-6C68-4006-39CEA3BD1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NWMO studied and has described how facility will operate safely and securely</a:t>
            </a:r>
          </a:p>
          <a:p>
            <a:r>
              <a:rPr lang="en-US" dirty="0"/>
              <a:t>Independent consultants reviewed and validated safety case on behalf of South Bruce</a:t>
            </a:r>
          </a:p>
          <a:p>
            <a:r>
              <a:rPr lang="en-US" dirty="0"/>
              <a:t>Only used Canadian fuel and small amounts of Project-related waste will be stored </a:t>
            </a:r>
          </a:p>
          <a:p>
            <a:r>
              <a:rPr lang="en-US" dirty="0"/>
              <a:t>Federal process for Impact Assessment and licensing by Canadian Nuclear Safety Commission will review site specific design</a:t>
            </a:r>
          </a:p>
          <a:p>
            <a:r>
              <a:rPr lang="en-CA" dirty="0"/>
              <a:t>Study and Peer Review work continues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DA0E264-ACFA-C21C-C94D-2A268621F1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319" r="30851"/>
          <a:stretch/>
        </p:blipFill>
        <p:spPr>
          <a:xfrm>
            <a:off x="9714368" y="293560"/>
            <a:ext cx="1285592" cy="127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79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559D7-7694-F304-7387-3A8130245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184" y="500061"/>
            <a:ext cx="10515600" cy="1325563"/>
          </a:xfrm>
        </p:spPr>
        <p:txBody>
          <a:bodyPr/>
          <a:lstStyle/>
          <a:p>
            <a:r>
              <a:rPr lang="en-US" dirty="0"/>
              <a:t>Municipal Voice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0A725-6803-C935-A9CA-743C6634E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45613A"/>
                </a:solidFill>
              </a:rPr>
              <a:t>Licensing</a:t>
            </a:r>
          </a:p>
          <a:p>
            <a:pPr lvl="1"/>
            <a:r>
              <a:rPr lang="en-US" dirty="0"/>
              <a:t>Municipality will support NWMO in federal licensing and also reserves right to express concerns on local matters</a:t>
            </a:r>
          </a:p>
          <a:p>
            <a:r>
              <a:rPr lang="en-US" b="1" dirty="0">
                <a:solidFill>
                  <a:srgbClr val="45613A"/>
                </a:solidFill>
              </a:rPr>
              <a:t>Governance</a:t>
            </a:r>
          </a:p>
          <a:p>
            <a:pPr lvl="1"/>
            <a:r>
              <a:rPr lang="en-US" b="1" dirty="0"/>
              <a:t>Leadership Table </a:t>
            </a:r>
            <a:r>
              <a:rPr lang="en-US" dirty="0"/>
              <a:t>with Mayor and NWMO CEO </a:t>
            </a:r>
          </a:p>
          <a:p>
            <a:pPr lvl="1"/>
            <a:r>
              <a:rPr lang="en-US" b="1" dirty="0"/>
              <a:t>Implementation Committee </a:t>
            </a:r>
            <a:r>
              <a:rPr lang="en-US" dirty="0"/>
              <a:t>of Municipal and NWMO staff</a:t>
            </a:r>
          </a:p>
          <a:p>
            <a:pPr lvl="1"/>
            <a:r>
              <a:rPr lang="en-US" dirty="0"/>
              <a:t>Independent arbitration </a:t>
            </a:r>
          </a:p>
          <a:p>
            <a:r>
              <a:rPr lang="en-US" b="1" dirty="0">
                <a:solidFill>
                  <a:srgbClr val="45613A"/>
                </a:solidFill>
              </a:rPr>
              <a:t>Project Scope Modifications</a:t>
            </a:r>
          </a:p>
          <a:p>
            <a:pPr lvl="1"/>
            <a:r>
              <a:rPr lang="en-US" dirty="0"/>
              <a:t>At least three years of community engagement/education before NWMO applies to store new types of used Canadian nuclear fuel</a:t>
            </a:r>
          </a:p>
          <a:p>
            <a:endParaRPr lang="en-US" dirty="0"/>
          </a:p>
          <a:p>
            <a:endParaRPr lang="en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3156EA-10F0-1D41-54F9-5DE68D24A4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4" r="4214"/>
          <a:stretch/>
        </p:blipFill>
        <p:spPr>
          <a:xfrm>
            <a:off x="9741529" y="234178"/>
            <a:ext cx="1267437" cy="1384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932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B92E0-5FAE-4878-4D0D-D3658C8DA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Wellbeing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0B62E-A322-7FB5-AAF7-D1EA5187A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45613A"/>
                </a:solidFill>
              </a:rPr>
              <a:t>Infrastructure &amp; Services</a:t>
            </a:r>
          </a:p>
          <a:p>
            <a:pPr lvl="1"/>
            <a:r>
              <a:rPr lang="en-US" dirty="0"/>
              <a:t>NWMO will pay for any Project-related costs for municipal infrastructure upgrades, roads, water and wastewater services and emergency services</a:t>
            </a:r>
          </a:p>
          <a:p>
            <a:pPr lvl="1"/>
            <a:r>
              <a:rPr lang="en-US" dirty="0"/>
              <a:t>These will only be determined after site selection </a:t>
            </a:r>
          </a:p>
          <a:p>
            <a:r>
              <a:rPr lang="en-CA" b="1" dirty="0">
                <a:solidFill>
                  <a:srgbClr val="45613A"/>
                </a:solidFill>
              </a:rPr>
              <a:t>Additional Community Benefits</a:t>
            </a:r>
          </a:p>
          <a:p>
            <a:pPr lvl="1"/>
            <a:r>
              <a:rPr lang="en-CA" dirty="0"/>
              <a:t>Community amenities at Centre of Expertise and potential recreational opportunities on the DGR lands </a:t>
            </a:r>
          </a:p>
          <a:p>
            <a:pPr lvl="1"/>
            <a:r>
              <a:rPr lang="en-CA" dirty="0"/>
              <a:t>Joint training and Employment working groups</a:t>
            </a:r>
          </a:p>
          <a:p>
            <a:pPr lvl="1"/>
            <a:r>
              <a:rPr lang="en-CA" dirty="0"/>
              <a:t>Property Value </a:t>
            </a:r>
            <a:r>
              <a:rPr lang="en-CA"/>
              <a:t>Protection and </a:t>
            </a:r>
            <a:r>
              <a:rPr lang="en-CA" dirty="0"/>
              <a:t>business loss protection programs</a:t>
            </a:r>
          </a:p>
          <a:p>
            <a:endParaRPr lang="en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DC8F60-D53C-130D-0E57-54A95FF160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81" b="17581"/>
          <a:stretch/>
        </p:blipFill>
        <p:spPr>
          <a:xfrm>
            <a:off x="9273405" y="262428"/>
            <a:ext cx="1821824" cy="1181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416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8A914-26FB-ACC3-2214-B4DD70C4E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NWMO Funding Categories</a:t>
            </a:r>
            <a:endParaRPr lang="en-CA" dirty="0"/>
          </a:p>
        </p:txBody>
      </p:sp>
      <p:pic>
        <p:nvPicPr>
          <p:cNvPr id="9" name="Picture 8" descr="A pie chart with numbers and a black background&#10;&#10;Description automatically generated">
            <a:extLst>
              <a:ext uri="{FF2B5EF4-FFF2-40B4-BE49-F238E27FC236}">
                <a16:creationId xmlns:a16="http://schemas.microsoft.com/office/drawing/2014/main" id="{3A000914-A21F-05FB-FAE0-16DEEAF66D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39" b="19305"/>
          <a:stretch/>
        </p:blipFill>
        <p:spPr>
          <a:xfrm>
            <a:off x="714375" y="1753922"/>
            <a:ext cx="9620250" cy="510407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3D9AB60-3953-5D25-B287-FE55CA59EDA9}"/>
              </a:ext>
            </a:extLst>
          </p:cNvPr>
          <p:cNvSpPr txBox="1"/>
          <p:nvPr/>
        </p:nvSpPr>
        <p:spPr>
          <a:xfrm>
            <a:off x="1558212" y="5831633"/>
            <a:ext cx="3031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Total $418M over 138 years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061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1470</TotalTime>
  <Words>404</Words>
  <Application>Microsoft Office PowerPoint</Application>
  <PresentationFormat>Widescreen</PresentationFormat>
  <Paragraphs>89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Aptos</vt:lpstr>
      <vt:lpstr>Arial</vt:lpstr>
      <vt:lpstr>Corbel</vt:lpstr>
      <vt:lpstr>Helvetica</vt:lpstr>
      <vt:lpstr>Verdana</vt:lpstr>
      <vt:lpstr>Office Theme</vt:lpstr>
      <vt:lpstr> Hosting Agreement Overview</vt:lpstr>
      <vt:lpstr>Moving towards an informed decision</vt:lpstr>
      <vt:lpstr>Mapping the Future</vt:lpstr>
      <vt:lpstr>Willingness Outcome</vt:lpstr>
      <vt:lpstr>Willingness Outcome</vt:lpstr>
      <vt:lpstr>Safety and the Environment</vt:lpstr>
      <vt:lpstr>Municipal Voice</vt:lpstr>
      <vt:lpstr>Community Wellbeing</vt:lpstr>
      <vt:lpstr>NWMO Funding Categories</vt:lpstr>
      <vt:lpstr>Funding Timeline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Municipal Site Process</dc:title>
  <dc:creator>Farah Tayabali</dc:creator>
  <cp:lastModifiedBy>David Rushton</cp:lastModifiedBy>
  <cp:revision>18</cp:revision>
  <dcterms:created xsi:type="dcterms:W3CDTF">2024-03-31T17:10:14Z</dcterms:created>
  <dcterms:modified xsi:type="dcterms:W3CDTF">2024-05-06T12:23:52Z</dcterms:modified>
</cp:coreProperties>
</file>